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720" y="-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94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923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91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980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7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22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651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369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92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96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48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74957-B33E-45B5-B0DF-606871537AA0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16B75-85A3-41F1-B091-08B5A18C83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68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BB606ABD-B6FA-5827-F93B-84F2CB87DD27}"/>
              </a:ext>
            </a:extLst>
          </p:cNvPr>
          <p:cNvGrpSpPr/>
          <p:nvPr/>
        </p:nvGrpSpPr>
        <p:grpSpPr>
          <a:xfrm>
            <a:off x="4472888" y="424465"/>
            <a:ext cx="2054912" cy="1444630"/>
            <a:chOff x="1576286" y="4537070"/>
            <a:chExt cx="2054912" cy="1444630"/>
          </a:xfrm>
        </p:grpSpPr>
        <p:sp>
          <p:nvSpPr>
            <p:cNvPr id="4" name="フローチャート: 手作業 3">
              <a:extLst>
                <a:ext uri="{FF2B5EF4-FFF2-40B4-BE49-F238E27FC236}">
                  <a16:creationId xmlns:a16="http://schemas.microsoft.com/office/drawing/2014/main" id="{026F6FBF-5F58-E032-90CB-684281D5C8E2}"/>
                </a:ext>
              </a:extLst>
            </p:cNvPr>
            <p:cNvSpPr/>
            <p:nvPr/>
          </p:nvSpPr>
          <p:spPr>
            <a:xfrm rot="10800000">
              <a:off x="1576286" y="4537070"/>
              <a:ext cx="2054912" cy="654053"/>
            </a:xfrm>
            <a:prstGeom prst="flowChartManualOperation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6642FFC-D5DE-28E3-3313-3A4F32F74ECE}"/>
                </a:ext>
              </a:extLst>
            </p:cNvPr>
            <p:cNvSpPr/>
            <p:nvPr/>
          </p:nvSpPr>
          <p:spPr>
            <a:xfrm>
              <a:off x="1879601" y="4953000"/>
              <a:ext cx="1448282" cy="10287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5E145340-755B-A9A9-D3E4-62A7E10E1F06}"/>
                </a:ext>
              </a:extLst>
            </p:cNvPr>
            <p:cNvGrpSpPr/>
            <p:nvPr/>
          </p:nvGrpSpPr>
          <p:grpSpPr>
            <a:xfrm>
              <a:off x="2020406" y="5356224"/>
              <a:ext cx="543888" cy="485775"/>
              <a:chOff x="1987550" y="3314700"/>
              <a:chExt cx="543888" cy="485775"/>
            </a:xfrm>
            <a:solidFill>
              <a:schemeClr val="bg1"/>
            </a:solidFill>
          </p:grpSpPr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361A4AA6-C02F-E7EF-1D3F-914F59A88ACB}"/>
                  </a:ext>
                </a:extLst>
              </p:cNvPr>
              <p:cNvSpPr/>
              <p:nvPr/>
            </p:nvSpPr>
            <p:spPr>
              <a:xfrm>
                <a:off x="1987550" y="3314700"/>
                <a:ext cx="238125" cy="2095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56084EEC-B14E-0562-CDBA-830D44DAE29F}"/>
                  </a:ext>
                </a:extLst>
              </p:cNvPr>
              <p:cNvSpPr/>
              <p:nvPr/>
            </p:nvSpPr>
            <p:spPr>
              <a:xfrm>
                <a:off x="2293313" y="3314700"/>
                <a:ext cx="238125" cy="2095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EF68D11D-0966-E0A2-9F16-B0DBADE31926}"/>
                  </a:ext>
                </a:extLst>
              </p:cNvPr>
              <p:cNvSpPr/>
              <p:nvPr/>
            </p:nvSpPr>
            <p:spPr>
              <a:xfrm>
                <a:off x="1987550" y="3590925"/>
                <a:ext cx="238125" cy="2095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022F7EB7-31E4-FDAD-9540-0BFFF6A6D886}"/>
                  </a:ext>
                </a:extLst>
              </p:cNvPr>
              <p:cNvSpPr/>
              <p:nvPr/>
            </p:nvSpPr>
            <p:spPr>
              <a:xfrm>
                <a:off x="2293312" y="3590925"/>
                <a:ext cx="238125" cy="20955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2" name="フローチャート: 論理積ゲート 11">
              <a:extLst>
                <a:ext uri="{FF2B5EF4-FFF2-40B4-BE49-F238E27FC236}">
                  <a16:creationId xmlns:a16="http://schemas.microsoft.com/office/drawing/2014/main" id="{8D93E08C-C05E-030B-55A6-BF1374B68C07}"/>
                </a:ext>
              </a:extLst>
            </p:cNvPr>
            <p:cNvSpPr/>
            <p:nvPr/>
          </p:nvSpPr>
          <p:spPr>
            <a:xfrm rot="16200000">
              <a:off x="2644462" y="5463211"/>
              <a:ext cx="654052" cy="382926"/>
            </a:xfrm>
            <a:custGeom>
              <a:avLst/>
              <a:gdLst>
                <a:gd name="connsiteX0" fmla="*/ 0 w 654051"/>
                <a:gd name="connsiteY0" fmla="*/ 0 h 382925"/>
                <a:gd name="connsiteX1" fmla="*/ 327026 w 654051"/>
                <a:gd name="connsiteY1" fmla="*/ 0 h 382925"/>
                <a:gd name="connsiteX2" fmla="*/ 654052 w 654051"/>
                <a:gd name="connsiteY2" fmla="*/ 191463 h 382925"/>
                <a:gd name="connsiteX3" fmla="*/ 327026 w 654051"/>
                <a:gd name="connsiteY3" fmla="*/ 382926 h 382925"/>
                <a:gd name="connsiteX4" fmla="*/ 0 w 654051"/>
                <a:gd name="connsiteY4" fmla="*/ 382925 h 382925"/>
                <a:gd name="connsiteX5" fmla="*/ 0 w 654051"/>
                <a:gd name="connsiteY5" fmla="*/ 0 h 382925"/>
                <a:gd name="connsiteX0" fmla="*/ 0 w 654052"/>
                <a:gd name="connsiteY0" fmla="*/ 0 h 382926"/>
                <a:gd name="connsiteX1" fmla="*/ 327026 w 654052"/>
                <a:gd name="connsiteY1" fmla="*/ 0 h 382926"/>
                <a:gd name="connsiteX2" fmla="*/ 654052 w 654052"/>
                <a:gd name="connsiteY2" fmla="*/ 191463 h 382926"/>
                <a:gd name="connsiteX3" fmla="*/ 327026 w 654052"/>
                <a:gd name="connsiteY3" fmla="*/ 382926 h 382926"/>
                <a:gd name="connsiteX4" fmla="*/ 0 w 654052"/>
                <a:gd name="connsiteY4" fmla="*/ 382925 h 382926"/>
                <a:gd name="connsiteX5" fmla="*/ 0 w 654052"/>
                <a:gd name="connsiteY5" fmla="*/ 0 h 3829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4052" h="382926">
                  <a:moveTo>
                    <a:pt x="0" y="0"/>
                  </a:moveTo>
                  <a:lnTo>
                    <a:pt x="327026" y="0"/>
                  </a:lnTo>
                  <a:cubicBezTo>
                    <a:pt x="507637" y="0"/>
                    <a:pt x="654052" y="14284"/>
                    <a:pt x="654052" y="191463"/>
                  </a:cubicBezTo>
                  <a:cubicBezTo>
                    <a:pt x="654052" y="368642"/>
                    <a:pt x="507637" y="382926"/>
                    <a:pt x="327026" y="382926"/>
                  </a:cubicBezTo>
                  <a:lnTo>
                    <a:pt x="0" y="3829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D5C3489-B93B-C359-9359-E3908EFAECC9}"/>
              </a:ext>
            </a:extLst>
          </p:cNvPr>
          <p:cNvSpPr txBox="1"/>
          <p:nvPr/>
        </p:nvSpPr>
        <p:spPr>
          <a:xfrm>
            <a:off x="139438" y="234738"/>
            <a:ext cx="43829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ln w="9525" cap="rnd" cmpd="sng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みやき町</a:t>
            </a:r>
            <a:endParaRPr kumimoji="1" lang="en-US" altLang="ja-JP" sz="5400" b="1" dirty="0">
              <a:ln w="9525" cap="rnd" cmpd="sng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50800" dist="50800" dir="5400000" algn="ctr" rotWithShape="0">
                  <a:schemeClr val="bg1"/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5400" b="1" dirty="0">
                <a:ln w="9525" cap="rnd" cmpd="sng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50800" dir="5400000" algn="ctr" rotWithShape="0">
                    <a:schemeClr val="bg1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空き家補助金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7F77773B-102A-5418-4E81-DC77E07CC44D}"/>
              </a:ext>
            </a:extLst>
          </p:cNvPr>
          <p:cNvSpPr/>
          <p:nvPr/>
        </p:nvSpPr>
        <p:spPr>
          <a:xfrm>
            <a:off x="120835" y="2115759"/>
            <a:ext cx="3240000" cy="5616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最大</a:t>
            </a:r>
            <a:r>
              <a:rPr kumimoji="1" lang="ja-JP" altLang="en-US" sz="9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4000" b="1" spc="3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kumimoji="1" lang="ja-JP" altLang="en-US" sz="2400" b="1" spc="3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</a:t>
            </a:r>
            <a:endParaRPr kumimoji="1" lang="en-US" altLang="ja-JP" sz="4000" b="1" spc="3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補助対象経費の</a:t>
            </a:r>
            <a:r>
              <a:rPr kumimoji="1" lang="en-US" altLang="ja-JP" sz="28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1/4</a:t>
            </a:r>
          </a:p>
          <a:p>
            <a:endParaRPr kumimoji="1" lang="en-US" altLang="ja-JP" sz="28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対象条件</a:t>
            </a:r>
            <a:endParaRPr kumimoji="1" lang="en-US" altLang="ja-JP" sz="200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３年以上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居住していない　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自己所有の空き家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小屋や車庫は対象外です</a:t>
            </a:r>
            <a:r>
              <a:rPr kumimoji="1"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endParaRPr kumimoji="1"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町内事業者が施工する</a:t>
            </a:r>
            <a:endParaRPr kumimoji="1" lang="en-US" altLang="ja-JP" sz="16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リフォーム工事</a:t>
            </a:r>
            <a:r>
              <a:rPr kumimoji="1"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以上の工事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・工事完了後その家屋に居住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すること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B0BF084-182C-97F5-CCB4-028CDB321D02}"/>
              </a:ext>
            </a:extLst>
          </p:cNvPr>
          <p:cNvSpPr txBox="1"/>
          <p:nvPr/>
        </p:nvSpPr>
        <p:spPr>
          <a:xfrm>
            <a:off x="-57150" y="9294166"/>
            <a:ext cx="4095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spc="-150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みやき町役場 まちづくり課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A5A8F6A-1488-FC0B-407F-214B788398C1}"/>
              </a:ext>
            </a:extLst>
          </p:cNvPr>
          <p:cNvSpPr txBox="1"/>
          <p:nvPr/>
        </p:nvSpPr>
        <p:spPr>
          <a:xfrm>
            <a:off x="3771504" y="9294166"/>
            <a:ext cx="3086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TEL</a:t>
            </a:r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：</a:t>
            </a:r>
            <a:r>
              <a:rPr kumimoji="1" lang="en-US" altLang="ja-JP" sz="14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0942-96-5526</a:t>
            </a:r>
          </a:p>
          <a:p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住所：みやき町大字市武</a:t>
            </a:r>
            <a:r>
              <a:rPr kumimoji="1" lang="en-US" altLang="ja-JP" sz="14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1381</a:t>
            </a:r>
            <a:r>
              <a:rPr kumimoji="1" lang="ja-JP" altLang="en-US" sz="1400" b="1" dirty="0">
                <a:ln>
                  <a:solidFill>
                    <a:schemeClr val="bg1"/>
                  </a:solidFill>
                </a:ln>
                <a:solidFill>
                  <a:srgbClr val="0070C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番地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9EBAB09-FA15-DDD1-F1B4-FC280EBEB3B4}"/>
              </a:ext>
            </a:extLst>
          </p:cNvPr>
          <p:cNvSpPr/>
          <p:nvPr/>
        </p:nvSpPr>
        <p:spPr>
          <a:xfrm>
            <a:off x="86825" y="2292543"/>
            <a:ext cx="3281625" cy="516315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リフォーム促進事業補助金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39ACF319-FF4F-4BD6-F467-29F7F4D790AC}"/>
              </a:ext>
            </a:extLst>
          </p:cNvPr>
          <p:cNvCxnSpPr>
            <a:cxnSpLocks/>
          </p:cNvCxnSpPr>
          <p:nvPr/>
        </p:nvCxnSpPr>
        <p:spPr>
          <a:xfrm>
            <a:off x="183567" y="2724150"/>
            <a:ext cx="306000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D83A08B6-3AFE-BA6F-EA6F-DC5EB91978D6}"/>
              </a:ext>
            </a:extLst>
          </p:cNvPr>
          <p:cNvSpPr/>
          <p:nvPr/>
        </p:nvSpPr>
        <p:spPr>
          <a:xfrm>
            <a:off x="3506575" y="2115759"/>
            <a:ext cx="3240000" cy="5616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最大</a:t>
            </a:r>
            <a:r>
              <a:rPr kumimoji="1" lang="ja-JP" altLang="en-US" sz="9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4000" b="1" spc="3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kumimoji="1" lang="ja-JP" altLang="en-US" sz="2400" b="1" spc="300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</a:t>
            </a:r>
            <a:endParaRPr kumimoji="1" lang="en-US" altLang="ja-JP" sz="4000" b="1" spc="3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補助対象経費の</a:t>
            </a:r>
            <a:r>
              <a:rPr kumimoji="1" lang="en-US" altLang="ja-JP" sz="28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1/2</a:t>
            </a:r>
          </a:p>
          <a:p>
            <a:endParaRPr kumimoji="1" lang="en-US" altLang="ja-JP" sz="28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対象条件</a:t>
            </a:r>
            <a:endParaRPr kumimoji="1" lang="en-US" altLang="ja-JP" sz="2000" b="1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>
              <a:solidFill>
                <a:srgbClr val="0070C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３年以上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居住していない　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自己所有の空き家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小屋や車庫は対象外です</a:t>
            </a:r>
            <a:r>
              <a:rPr kumimoji="1"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endParaRPr kumimoji="1"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・空き家の解体及び同一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敷地内に住居を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新築又は</a:t>
            </a:r>
            <a:endParaRPr kumimoji="1" lang="en-US" altLang="ja-JP" sz="16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改築する場合</a:t>
            </a:r>
            <a:endParaRPr kumimoji="1" lang="en-US" altLang="ja-JP" sz="16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町内事業者が施工する</a:t>
            </a:r>
            <a:endParaRPr kumimoji="1" lang="en-US" altLang="ja-JP" sz="16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解体除去工事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・新築又は改築後その家屋に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居住すること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356D55D-70E6-9119-C7C2-0177EFE99076}"/>
              </a:ext>
            </a:extLst>
          </p:cNvPr>
          <p:cNvSpPr/>
          <p:nvPr/>
        </p:nvSpPr>
        <p:spPr>
          <a:xfrm>
            <a:off x="3495850" y="2292543"/>
            <a:ext cx="3250725" cy="516315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n>
                  <a:solidFill>
                    <a:schemeClr val="accent1"/>
                  </a:solidFill>
                </a:ln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空き家解体除去事業補助金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C31BB4F-0350-3E40-CBF4-6063ACD37A01}"/>
              </a:ext>
            </a:extLst>
          </p:cNvPr>
          <p:cNvSpPr/>
          <p:nvPr/>
        </p:nvSpPr>
        <p:spPr>
          <a:xfrm>
            <a:off x="4361948" y="7629237"/>
            <a:ext cx="2197894" cy="10045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pc="-150" dirty="0">
                <a:ln w="15875">
                  <a:solidFill>
                    <a:srgbClr val="0070C0"/>
                  </a:solidFill>
                </a:ln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詳しくはこちら！</a:t>
            </a:r>
            <a:endParaRPr kumimoji="1" lang="en-US" altLang="ja-JP" spc="-150" dirty="0">
              <a:ln w="15875">
                <a:solidFill>
                  <a:srgbClr val="0070C0"/>
                </a:solidFill>
              </a:ln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endParaRPr kumimoji="1" lang="ja-JP" altLang="en-US" spc="-150" dirty="0">
              <a:ln w="15875">
                <a:solidFill>
                  <a:srgbClr val="0070C0"/>
                </a:solidFill>
              </a:ln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90DD188F-6D34-605A-1D30-FE79A9225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494" y="8240337"/>
            <a:ext cx="1030682" cy="1030682"/>
          </a:xfrm>
          <a:prstGeom prst="rect">
            <a:avLst/>
          </a:prstGeom>
        </p:spPr>
      </p:pic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E17EDECD-224C-8FA3-9523-87778C16604B}"/>
              </a:ext>
            </a:extLst>
          </p:cNvPr>
          <p:cNvCxnSpPr>
            <a:cxnSpLocks/>
          </p:cNvCxnSpPr>
          <p:nvPr/>
        </p:nvCxnSpPr>
        <p:spPr>
          <a:xfrm>
            <a:off x="4327711" y="7910480"/>
            <a:ext cx="338245" cy="36000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966B6950-D8BE-D0D8-F31D-25790913EE2E}"/>
              </a:ext>
            </a:extLst>
          </p:cNvPr>
          <p:cNvCxnSpPr>
            <a:cxnSpLocks/>
          </p:cNvCxnSpPr>
          <p:nvPr/>
        </p:nvCxnSpPr>
        <p:spPr>
          <a:xfrm flipH="1">
            <a:off x="6169714" y="7910480"/>
            <a:ext cx="282384" cy="36000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196B97C-DEDB-0214-A635-D6E36E4E43D7}"/>
              </a:ext>
            </a:extLst>
          </p:cNvPr>
          <p:cNvSpPr txBox="1"/>
          <p:nvPr/>
        </p:nvSpPr>
        <p:spPr>
          <a:xfrm>
            <a:off x="139438" y="7963557"/>
            <a:ext cx="40957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詳しい要件については右の</a:t>
            </a:r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QR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コードを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ご覧いただくか、お問合せください。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令和７年度発行</a:t>
            </a:r>
            <a:endParaRPr kumimoji="1"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7C6B0DD1-DDE0-9302-D789-5CD744B00582}"/>
              </a:ext>
            </a:extLst>
          </p:cNvPr>
          <p:cNvCxnSpPr>
            <a:cxnSpLocks/>
          </p:cNvCxnSpPr>
          <p:nvPr/>
        </p:nvCxnSpPr>
        <p:spPr>
          <a:xfrm>
            <a:off x="3591212" y="2731384"/>
            <a:ext cx="3060000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055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188</Words>
  <Application>Microsoft Office PowerPoint</Application>
  <PresentationFormat>A4 210 x 297 mm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HGS創英角ﾎﾟｯﾌﾟ体</vt:lpstr>
      <vt:lpstr>HG丸ｺﾞｼｯｸM-PRO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 瞳</dc:creator>
  <cp:lastModifiedBy>田中 瞳</cp:lastModifiedBy>
  <cp:revision>32</cp:revision>
  <cp:lastPrinted>2025-08-22T00:23:23Z</cp:lastPrinted>
  <dcterms:created xsi:type="dcterms:W3CDTF">2025-08-21T00:24:09Z</dcterms:created>
  <dcterms:modified xsi:type="dcterms:W3CDTF">2025-08-22T02:41:20Z</dcterms:modified>
</cp:coreProperties>
</file>